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5143500" cy="9144000"/>
  <p:embeddedFontLst>
    <p:embeddedFont>
      <p:font typeface="Source Serif 4 SemiBold" charset="0"/>
      <p:regular r:id="rId14"/>
    </p:embeddedFont>
    <p:embeddedFont>
      <p:font typeface="Calibri" pitchFamily="34" charset="0"/>
      <p:regular r:id="rId15"/>
      <p:bold r:id="rId16"/>
      <p:italic r:id="rId17"/>
      <p:boldItalic r:id="rId18"/>
    </p:embeddedFont>
    <p:embeddedFont>
      <p:font typeface="Source Sans 3" charset="0"/>
      <p:regular r:id="rId19"/>
    </p:embeddedFont>
    <p:embeddedFont>
      <p:font typeface="Source Sans 3 Bold" charset="0"/>
      <p:regular r:id="rId20"/>
    </p:embeddedFont>
    <p:embeddedFont>
      <p:font typeface="Source Serif 4 Light" charset="0"/>
      <p:regular r:id="rId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6" d="100"/>
          <a:sy n="116" d="100"/>
        </p:scale>
        <p:origin x="-490" y="-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-5-7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-5-5.svg"/><Relationship Id="rId11" Type="http://schemas.openxmlformats.org/officeDocument/2006/relationships/image" Target="../media/image15.jpeg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-5-3.sv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0D4F7"/>
          </a:solidFill>
          <a:ln/>
        </p:spPr>
      </p:sp>
      <p:sp>
        <p:nvSpPr>
          <p:cNvPr id="4" name="Text 1"/>
          <p:cNvSpPr/>
          <p:nvPr/>
        </p:nvSpPr>
        <p:spPr>
          <a:xfrm>
            <a:off x="3952577" y="1560165"/>
            <a:ext cx="4667845" cy="13200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Инновационная деятельность нашего детского сада</a:t>
            </a:r>
            <a:endParaRPr lang="en-US" sz="2750" dirty="0"/>
          </a:p>
        </p:txBody>
      </p:sp>
      <p:sp>
        <p:nvSpPr>
          <p:cNvPr id="5" name="Text 2"/>
          <p:cNvSpPr/>
          <p:nvPr/>
        </p:nvSpPr>
        <p:spPr>
          <a:xfrm>
            <a:off x="3952577" y="3104555"/>
            <a:ext cx="4667845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«Современный детский сад – территория развития, творчества и успешного детства»</a:t>
            </a:r>
            <a:endParaRPr lang="en-US" sz="1150" dirty="0"/>
          </a:p>
        </p:txBody>
      </p:sp>
      <p:pic>
        <p:nvPicPr>
          <p:cNvPr id="6" name="Рисунок 5" descr="ChatGPT Image 16 июл. 2026 г., 11_38_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27" y="118411"/>
            <a:ext cx="3231031" cy="443303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1447056"/>
            <a:ext cx="1038299" cy="227335"/>
          </a:xfrm>
          <a:prstGeom prst="roundRect">
            <a:avLst>
              <a:gd name="adj" fmla="val 22113"/>
            </a:avLst>
          </a:prstGeom>
          <a:solidFill>
            <a:srgbClr val="F0D4F7"/>
          </a:solidFill>
          <a:ln/>
        </p:spPr>
      </p:sp>
      <p:sp>
        <p:nvSpPr>
          <p:cNvPr id="3" name="Text 1"/>
          <p:cNvSpPr/>
          <p:nvPr/>
        </p:nvSpPr>
        <p:spPr>
          <a:xfrm>
            <a:off x="613321" y="1491928"/>
            <a:ext cx="1316013" cy="137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НАПРАВЛЕНИЕ 7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23577" y="1734220"/>
            <a:ext cx="5135166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Работа с родителями</a:t>
            </a:r>
            <a:endParaRPr lang="en-US" sz="2750" dirty="0"/>
          </a:p>
        </p:txBody>
      </p:sp>
      <p:sp>
        <p:nvSpPr>
          <p:cNvPr id="5" name="Text 3"/>
          <p:cNvSpPr/>
          <p:nvPr/>
        </p:nvSpPr>
        <p:spPr>
          <a:xfrm>
            <a:off x="523577" y="2323802"/>
            <a:ext cx="5592366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Современные формы взаимодействия: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523577" y="2697807"/>
            <a:ext cx="5135166" cy="11144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Мастер-классы и семейные проекты</a:t>
            </a:r>
            <a:endParaRPr lang="en-US" sz="1150" dirty="0"/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Консультации и открытые занятия</a:t>
            </a:r>
            <a:endParaRPr lang="en-US" sz="1150" dirty="0"/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Онлайн-информирование через WhatsApp и социальные сети</a:t>
            </a:r>
            <a:endParaRPr lang="en-US" sz="1150" dirty="0"/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Электронные памятки</a:t>
            </a:r>
            <a:endParaRPr lang="en-US" sz="1150" dirty="0"/>
          </a:p>
        </p:txBody>
      </p:sp>
      <p:pic>
        <p:nvPicPr>
          <p:cNvPr id="8" name="Рисунок 7" descr="Снимок экрана 2026-07-16 12465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6486" y="87454"/>
            <a:ext cx="1630370" cy="2236348"/>
          </a:xfrm>
          <a:prstGeom prst="rect">
            <a:avLst/>
          </a:prstGeom>
        </p:spPr>
      </p:pic>
      <p:pic>
        <p:nvPicPr>
          <p:cNvPr id="9" name="Рисунок 8" descr="Снимок экрана 2026-07-16 12462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7482" y="148900"/>
            <a:ext cx="1274898" cy="2025330"/>
          </a:xfrm>
          <a:prstGeom prst="rect">
            <a:avLst/>
          </a:prstGeom>
        </p:spPr>
      </p:pic>
      <p:pic>
        <p:nvPicPr>
          <p:cNvPr id="10" name="Рисунок 9" descr="Снимок экрана 2026-07-16 124327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0078" y="2323802"/>
            <a:ext cx="1550416" cy="2177473"/>
          </a:xfrm>
          <a:prstGeom prst="rect">
            <a:avLst/>
          </a:prstGeom>
        </p:spPr>
      </p:pic>
      <p:pic>
        <p:nvPicPr>
          <p:cNvPr id="11" name="Рисунок 10" descr="Снимок экрана 2026-07-16 12424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747" y="2697807"/>
            <a:ext cx="1727109" cy="167733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0D4F7"/>
          </a:solidFill>
          <a:ln/>
        </p:spPr>
      </p:sp>
      <p:sp>
        <p:nvSpPr>
          <p:cNvPr id="4" name="Shape 1"/>
          <p:cNvSpPr/>
          <p:nvPr/>
        </p:nvSpPr>
        <p:spPr>
          <a:xfrm>
            <a:off x="3952577" y="578346"/>
            <a:ext cx="1038299" cy="227335"/>
          </a:xfrm>
          <a:prstGeom prst="roundRect">
            <a:avLst>
              <a:gd name="adj" fmla="val 22113"/>
            </a:avLst>
          </a:prstGeom>
          <a:solidFill>
            <a:srgbClr val="F0D4F7"/>
          </a:solidFill>
          <a:ln/>
        </p:spPr>
      </p:sp>
      <p:sp>
        <p:nvSpPr>
          <p:cNvPr id="5" name="Text 2"/>
          <p:cNvSpPr/>
          <p:nvPr/>
        </p:nvSpPr>
        <p:spPr>
          <a:xfrm>
            <a:off x="4042321" y="623218"/>
            <a:ext cx="1316013" cy="137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НАПРАВЛЕНИЕ 8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3952577" y="865510"/>
            <a:ext cx="4667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Развитие педагогов</a:t>
            </a:r>
            <a:endParaRPr lang="en-US" sz="2750" dirty="0"/>
          </a:p>
        </p:txBody>
      </p:sp>
      <p:sp>
        <p:nvSpPr>
          <p:cNvPr id="7" name="Text 4"/>
          <p:cNvSpPr/>
          <p:nvPr/>
        </p:nvSpPr>
        <p:spPr>
          <a:xfrm>
            <a:off x="3952577" y="1529879"/>
            <a:ext cx="512504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Педагоги постоянно повышают профессиональное мастерство: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3952577" y="1937519"/>
            <a:ext cx="299219" cy="1870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erif 4 Light" pitchFamily="34" charset="0"/>
                <a:ea typeface="Source Serif 4 Light" pitchFamily="34" charset="-122"/>
                <a:cs typeface="Source Serif 4 Light" pitchFamily="34" charset="-120"/>
              </a:rPr>
              <a:t>01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3952577" y="2172742"/>
            <a:ext cx="2259137" cy="19050"/>
          </a:xfrm>
          <a:prstGeom prst="rect">
            <a:avLst/>
          </a:prstGeom>
          <a:solidFill>
            <a:srgbClr val="BE49DF"/>
          </a:solidFill>
          <a:ln/>
        </p:spPr>
      </p:sp>
      <p:sp>
        <p:nvSpPr>
          <p:cNvPr id="10" name="Text 7"/>
          <p:cNvSpPr/>
          <p:nvPr/>
        </p:nvSpPr>
        <p:spPr>
          <a:xfrm>
            <a:off x="3952577" y="2285628"/>
            <a:ext cx="2259137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Семинары и вебинары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3952577" y="2595339"/>
            <a:ext cx="2259137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Участие в профессиональных образовательных мероприятиях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6361286" y="1937519"/>
            <a:ext cx="299219" cy="1870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erif 4 Light" pitchFamily="34" charset="0"/>
                <a:ea typeface="Source Serif 4 Light" pitchFamily="34" charset="-122"/>
                <a:cs typeface="Source Serif 4 Light" pitchFamily="34" charset="-120"/>
              </a:rPr>
              <a:t>02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6361286" y="2172742"/>
            <a:ext cx="2259137" cy="19050"/>
          </a:xfrm>
          <a:prstGeom prst="rect">
            <a:avLst/>
          </a:prstGeom>
          <a:solidFill>
            <a:srgbClr val="BE49DF"/>
          </a:solidFill>
          <a:ln/>
        </p:spPr>
      </p:sp>
      <p:sp>
        <p:nvSpPr>
          <p:cNvPr id="14" name="Text 11"/>
          <p:cNvSpPr/>
          <p:nvPr/>
        </p:nvSpPr>
        <p:spPr>
          <a:xfrm>
            <a:off x="6361286" y="2285628"/>
            <a:ext cx="2259137" cy="439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Мастер-классы и творческая группа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361286" y="2815307"/>
            <a:ext cx="2259137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Совместная работа и обмен педагогическим опытом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3952577" y="3555802"/>
            <a:ext cx="299219" cy="1870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erif 4 Light" pitchFamily="34" charset="0"/>
                <a:ea typeface="Source Serif 4 Light" pitchFamily="34" charset="-122"/>
                <a:cs typeface="Source Serif 4 Light" pitchFamily="34" charset="-120"/>
              </a:rPr>
              <a:t>03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3952577" y="3791024"/>
            <a:ext cx="4667845" cy="19050"/>
          </a:xfrm>
          <a:prstGeom prst="rect">
            <a:avLst/>
          </a:prstGeom>
          <a:solidFill>
            <a:srgbClr val="BE49DF"/>
          </a:solidFill>
          <a:ln/>
        </p:spPr>
      </p:sp>
      <p:sp>
        <p:nvSpPr>
          <p:cNvPr id="18" name="Text 15"/>
          <p:cNvSpPr/>
          <p:nvPr/>
        </p:nvSpPr>
        <p:spPr>
          <a:xfrm>
            <a:off x="3952577" y="3903911"/>
            <a:ext cx="4667845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Конкурсы профессионального мастерства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3952577" y="4213622"/>
            <a:ext cx="466784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Участие и победы в профессиональных состязаниях</a:t>
            </a:r>
            <a:endParaRPr lang="en-US" sz="1150" dirty="0"/>
          </a:p>
        </p:txBody>
      </p:sp>
      <p:pic>
        <p:nvPicPr>
          <p:cNvPr id="20" name="Рисунок 19" descr="WhatsApp Image 2026-07-16 at 12.52.26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30" y="87660"/>
            <a:ext cx="2840724" cy="2130543"/>
          </a:xfrm>
          <a:prstGeom prst="rect">
            <a:avLst/>
          </a:prstGeom>
        </p:spPr>
      </p:pic>
      <p:pic>
        <p:nvPicPr>
          <p:cNvPr id="21" name="Рисунок 20" descr="WhatsApp Image 2026-07-16 at 12.52.27.jpeg"/>
          <p:cNvPicPr>
            <a:picLocks noChangeAspect="1"/>
          </p:cNvPicPr>
          <p:nvPr/>
        </p:nvPicPr>
        <p:blipFill>
          <a:blip r:embed="rId4"/>
          <a:srcRect l="20276" t="18789" r="31657"/>
          <a:stretch>
            <a:fillRect/>
          </a:stretch>
        </p:blipFill>
        <p:spPr>
          <a:xfrm>
            <a:off x="99830" y="2383632"/>
            <a:ext cx="1408396" cy="1977859"/>
          </a:xfrm>
          <a:prstGeom prst="rect">
            <a:avLst/>
          </a:prstGeom>
        </p:spPr>
      </p:pic>
      <p:pic>
        <p:nvPicPr>
          <p:cNvPr id="22" name="Рисунок 21" descr="WhatsApp Image 2026-07-16 at 12.52.28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0862" y="2383632"/>
            <a:ext cx="1630974" cy="207838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0D4F7"/>
          </a:solidFill>
          <a:ln/>
        </p:spPr>
      </p:sp>
      <p:sp>
        <p:nvSpPr>
          <p:cNvPr id="4" name="Text 1"/>
          <p:cNvSpPr/>
          <p:nvPr/>
        </p:nvSpPr>
        <p:spPr>
          <a:xfrm>
            <a:off x="3952577" y="1880443"/>
            <a:ext cx="4667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Цель</a:t>
            </a:r>
            <a:endParaRPr lang="en-US" sz="2750" dirty="0"/>
          </a:p>
        </p:txBody>
      </p:sp>
      <p:sp>
        <p:nvSpPr>
          <p:cNvPr id="5" name="Text 2"/>
          <p:cNvSpPr/>
          <p:nvPr/>
        </p:nvSpPr>
        <p:spPr>
          <a:xfrm>
            <a:off x="3952577" y="2544812"/>
            <a:ext cx="4667845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Создание современной образовательной среды, обеспечивающей всестороннее развитие каждого ребенка через внедрение инновационных педагогических технологий.</a:t>
            </a:r>
            <a:endParaRPr lang="en-US" sz="1150" dirty="0"/>
          </a:p>
        </p:txBody>
      </p:sp>
      <p:pic>
        <p:nvPicPr>
          <p:cNvPr id="6" name="Рисунок 5" descr="image-30-09-24-01-00-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34" y="112990"/>
            <a:ext cx="3177375" cy="469438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90935"/>
            <a:ext cx="8096845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Основные направления инновационной деятельности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523577" y="1870174"/>
            <a:ext cx="3973637" cy="533400"/>
          </a:xfrm>
          <a:prstGeom prst="roundRect">
            <a:avLst>
              <a:gd name="adj" fmla="val 11781"/>
            </a:avLst>
          </a:prstGeom>
          <a:solidFill>
            <a:srgbClr val="F0D4F7"/>
          </a:solidFill>
          <a:ln w="4763">
            <a:solidFill>
              <a:srgbClr val="D6BAD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77912" y="2024509"/>
            <a:ext cx="3664967" cy="224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🎮</a:t>
            </a:r>
            <a:r>
              <a:rPr lang="en-US" sz="13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 Обучение через игру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646786" y="1870174"/>
            <a:ext cx="3973637" cy="533400"/>
          </a:xfrm>
          <a:prstGeom prst="roundRect">
            <a:avLst>
              <a:gd name="adj" fmla="val 11781"/>
            </a:avLst>
          </a:prstGeom>
          <a:solidFill>
            <a:srgbClr val="F0D4F7"/>
          </a:solidFill>
          <a:ln w="4763">
            <a:solidFill>
              <a:srgbClr val="D6BAD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801121" y="2024509"/>
            <a:ext cx="3664967" cy="224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💻</a:t>
            </a:r>
            <a:r>
              <a:rPr lang="en-US" sz="13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 Цифровые технологии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23577" y="2553146"/>
            <a:ext cx="3973637" cy="533400"/>
          </a:xfrm>
          <a:prstGeom prst="roundRect">
            <a:avLst>
              <a:gd name="adj" fmla="val 11781"/>
            </a:avLst>
          </a:prstGeom>
          <a:solidFill>
            <a:srgbClr val="F0D4F7"/>
          </a:solidFill>
          <a:ln w="4763">
            <a:solidFill>
              <a:srgbClr val="D6BAD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77912" y="2707481"/>
            <a:ext cx="3664967" cy="224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🔬</a:t>
            </a:r>
            <a:r>
              <a:rPr lang="en-US" sz="13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 STEM-элементы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646786" y="2553146"/>
            <a:ext cx="3973637" cy="533400"/>
          </a:xfrm>
          <a:prstGeom prst="roundRect">
            <a:avLst>
              <a:gd name="adj" fmla="val 11781"/>
            </a:avLst>
          </a:prstGeom>
          <a:solidFill>
            <a:srgbClr val="F0D4F7"/>
          </a:solidFill>
          <a:ln w="4763">
            <a:solidFill>
              <a:srgbClr val="D6BAD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01121" y="2707481"/>
            <a:ext cx="3664967" cy="224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📋</a:t>
            </a:r>
            <a:r>
              <a:rPr lang="en-US" sz="13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 Проектная деятельность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523577" y="3236119"/>
            <a:ext cx="3973637" cy="533400"/>
          </a:xfrm>
          <a:prstGeom prst="roundRect">
            <a:avLst>
              <a:gd name="adj" fmla="val 11781"/>
            </a:avLst>
          </a:prstGeom>
          <a:solidFill>
            <a:srgbClr val="F0D4F7"/>
          </a:solidFill>
          <a:ln w="4763">
            <a:solidFill>
              <a:srgbClr val="D6BA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77912" y="3390454"/>
            <a:ext cx="3664967" cy="224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🌿</a:t>
            </a:r>
            <a:r>
              <a:rPr lang="en-US" sz="13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 Здоровьесбережение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4646786" y="3236119"/>
            <a:ext cx="3973637" cy="533400"/>
          </a:xfrm>
          <a:prstGeom prst="roundRect">
            <a:avLst>
              <a:gd name="adj" fmla="val 11781"/>
            </a:avLst>
          </a:prstGeom>
          <a:solidFill>
            <a:srgbClr val="F0D4F7"/>
          </a:solidFill>
          <a:ln w="4763">
            <a:solidFill>
              <a:srgbClr val="D6BAD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01121" y="3390454"/>
            <a:ext cx="3664967" cy="224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🌱</a:t>
            </a:r>
            <a:r>
              <a:rPr lang="en-US" sz="13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 Экологическое воспитание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523577" y="3919091"/>
            <a:ext cx="3973637" cy="533400"/>
          </a:xfrm>
          <a:prstGeom prst="roundRect">
            <a:avLst>
              <a:gd name="adj" fmla="val 11781"/>
            </a:avLst>
          </a:prstGeom>
          <a:solidFill>
            <a:srgbClr val="F0D4F7"/>
          </a:solidFill>
          <a:ln w="4763">
            <a:solidFill>
              <a:srgbClr val="D6BAD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77912" y="4073426"/>
            <a:ext cx="3664967" cy="224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👨‍👩‍👧</a:t>
            </a:r>
            <a:r>
              <a:rPr lang="en-US" sz="13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 Работа с родителями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4646786" y="3919091"/>
            <a:ext cx="3973637" cy="533400"/>
          </a:xfrm>
          <a:prstGeom prst="roundRect">
            <a:avLst>
              <a:gd name="adj" fmla="val 11781"/>
            </a:avLst>
          </a:prstGeom>
          <a:solidFill>
            <a:srgbClr val="F0D4F7"/>
          </a:solidFill>
          <a:ln w="4763">
            <a:solidFill>
              <a:srgbClr val="D6BAD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01121" y="4073426"/>
            <a:ext cx="3664967" cy="224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📚</a:t>
            </a:r>
            <a:r>
              <a:rPr lang="en-US" sz="13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 Развитие педагогов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3487936" y="574997"/>
            <a:ext cx="1021556" cy="223689"/>
          </a:xfrm>
          <a:prstGeom prst="roundRect">
            <a:avLst>
              <a:gd name="adj" fmla="val 22122"/>
            </a:avLst>
          </a:prstGeom>
          <a:solidFill>
            <a:srgbClr val="F0D4F7"/>
          </a:solidFill>
          <a:ln/>
        </p:spPr>
      </p:sp>
      <p:sp>
        <p:nvSpPr>
          <p:cNvPr id="4" name="Text 1"/>
          <p:cNvSpPr/>
          <p:nvPr/>
        </p:nvSpPr>
        <p:spPr>
          <a:xfrm>
            <a:off x="3576265" y="619125"/>
            <a:ext cx="1302097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НАПРАВЛЕНИЕ 1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3487936" y="856655"/>
            <a:ext cx="5137175" cy="8663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Технология «Обучение через игру»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3487936" y="1867942"/>
            <a:ext cx="5594375" cy="2337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Воспитатели организуют образовательную деятельность в игровой форме.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3487936" y="2232124"/>
            <a:ext cx="5137175" cy="13713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Математические квесты</a:t>
            </a:r>
            <a:endParaRPr lang="en-US" sz="1150" dirty="0"/>
          </a:p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Сюжетно-ролевые игры («Больница», «Магазин», «Семья»)</a:t>
            </a:r>
            <a:endParaRPr lang="en-US" sz="1150" dirty="0"/>
          </a:p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Игровые исследования</a:t>
            </a:r>
            <a:endParaRPr lang="en-US" sz="1150" dirty="0"/>
          </a:p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Дидактические игры</a:t>
            </a:r>
            <a:endParaRPr lang="en-US" sz="1150" dirty="0"/>
          </a:p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Интеллектуальные викторины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487936" y="3766542"/>
            <a:ext cx="5137175" cy="801886"/>
          </a:xfrm>
          <a:prstGeom prst="roundRect">
            <a:avLst>
              <a:gd name="adj" fmla="val 7714"/>
            </a:avLst>
          </a:prstGeom>
          <a:solidFill>
            <a:srgbClr val="B6FCB8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201" y="3983608"/>
            <a:ext cx="184026" cy="14726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966493" y="3933751"/>
            <a:ext cx="4511353" cy="467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Результат:</a:t>
            </a:r>
            <a:r>
              <a:rPr lang="en-US" sz="11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дети проявляют инициативу, лучше усваивают материал, становятся более самостоятельными.</a:t>
            </a:r>
            <a:endParaRPr lang="en-US" sz="1150" dirty="0"/>
          </a:p>
        </p:txBody>
      </p:sp>
      <p:pic>
        <p:nvPicPr>
          <p:cNvPr id="15" name="Рисунок 14" descr="Снимок экрана 2026-07-16 11475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5958" y="2520486"/>
            <a:ext cx="1342779" cy="21660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 descr="Снимок экрана 2026-07-16 11464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569" y="371328"/>
            <a:ext cx="1361732" cy="18607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 descr="Снимок экрана 2026-07-16 114415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3145" y="371329"/>
            <a:ext cx="1144264" cy="18607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Рисунок 17" descr="Снимок экрана 2026-07-16 11452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569" y="2520486"/>
            <a:ext cx="1328839" cy="21660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0D4F7"/>
          </a:solidFill>
          <a:ln/>
        </p:spPr>
      </p:sp>
      <p:sp>
        <p:nvSpPr>
          <p:cNvPr id="4" name="Shape 1"/>
          <p:cNvSpPr/>
          <p:nvPr/>
        </p:nvSpPr>
        <p:spPr>
          <a:xfrm>
            <a:off x="523577" y="561529"/>
            <a:ext cx="940817" cy="205978"/>
          </a:xfrm>
          <a:prstGeom prst="roundRect">
            <a:avLst>
              <a:gd name="adj" fmla="val 22117"/>
            </a:avLst>
          </a:prstGeom>
          <a:solidFill>
            <a:srgbClr val="F0D4F7"/>
          </a:solidFill>
          <a:ln/>
        </p:spPr>
      </p:sp>
      <p:sp>
        <p:nvSpPr>
          <p:cNvPr id="5" name="Text 2"/>
          <p:cNvSpPr/>
          <p:nvPr/>
        </p:nvSpPr>
        <p:spPr>
          <a:xfrm>
            <a:off x="604912" y="602159"/>
            <a:ext cx="1235348" cy="1247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НАПРАВЛЕНИЕ 2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23577" y="816620"/>
            <a:ext cx="4667845" cy="7974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Цифровые образовательные технологии</a:t>
            </a:r>
            <a:endParaRPr lang="en-US" sz="25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23577" y="1798290"/>
            <a:ext cx="338956" cy="33895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16124" y="1798290"/>
            <a:ext cx="4175299" cy="1994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Интерактивная панель</a:t>
            </a:r>
            <a:endParaRPr lang="en-US" sz="1250" dirty="0"/>
          </a:p>
        </p:txBody>
      </p:sp>
      <p:sp>
        <p:nvSpPr>
          <p:cNvPr id="9" name="Text 5"/>
          <p:cNvSpPr/>
          <p:nvPr/>
        </p:nvSpPr>
        <p:spPr>
          <a:xfrm>
            <a:off x="1016124" y="2071390"/>
            <a:ext cx="4175299" cy="206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Современный инструмент для наглядного обучения</a:t>
            </a:r>
            <a:endParaRPr lang="en-US" sz="10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23577" y="2523827"/>
            <a:ext cx="338956" cy="33895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16124" y="2523827"/>
            <a:ext cx="4175299" cy="1994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Мультимедийные презентации</a:t>
            </a:r>
            <a:endParaRPr lang="en-US" sz="1250" dirty="0"/>
          </a:p>
        </p:txBody>
      </p:sp>
      <p:sp>
        <p:nvSpPr>
          <p:cNvPr id="12" name="Text 7"/>
          <p:cNvSpPr/>
          <p:nvPr/>
        </p:nvSpPr>
        <p:spPr>
          <a:xfrm>
            <a:off x="1016124" y="2796927"/>
            <a:ext cx="4175299" cy="206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Обучающие видеоролики и интерактивные игры</a:t>
            </a:r>
            <a:endParaRPr lang="en-US" sz="10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23577" y="3249364"/>
            <a:ext cx="338956" cy="338956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16124" y="3249364"/>
            <a:ext cx="4175299" cy="1994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QR-коды для родителей</a:t>
            </a:r>
            <a:endParaRPr lang="en-US" sz="1250" dirty="0"/>
          </a:p>
        </p:txBody>
      </p:sp>
      <p:sp>
        <p:nvSpPr>
          <p:cNvPr id="15" name="Text 9"/>
          <p:cNvSpPr/>
          <p:nvPr/>
        </p:nvSpPr>
        <p:spPr>
          <a:xfrm>
            <a:off x="1016124" y="3522464"/>
            <a:ext cx="4175299" cy="206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Быстрый доступ к материалам и информации</a:t>
            </a:r>
            <a:endParaRPr lang="en-US" sz="1050" dirty="0"/>
          </a:p>
        </p:txBody>
      </p:sp>
      <p:sp>
        <p:nvSpPr>
          <p:cNvPr id="16" name="Shape 10"/>
          <p:cNvSpPr/>
          <p:nvPr/>
        </p:nvSpPr>
        <p:spPr>
          <a:xfrm>
            <a:off x="523577" y="3867373"/>
            <a:ext cx="4667845" cy="714598"/>
          </a:xfrm>
          <a:prstGeom prst="roundRect">
            <a:avLst>
              <a:gd name="adj" fmla="val 7969"/>
            </a:avLst>
          </a:prstGeom>
          <a:solidFill>
            <a:srgbClr val="B6FCB8"/>
          </a:solidFill>
          <a:ln/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9160" y="4056236"/>
            <a:ext cx="169441" cy="135582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964183" y="4024089"/>
            <a:ext cx="4091657" cy="4134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Результат:</a:t>
            </a:r>
            <a:r>
              <a:rPr lang="en-US" sz="10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повышается познавательный интерес детей и качество образовательного процесса.</a:t>
            </a:r>
            <a:endParaRPr lang="en-US" sz="1050" dirty="0"/>
          </a:p>
        </p:txBody>
      </p:sp>
      <p:pic>
        <p:nvPicPr>
          <p:cNvPr id="19" name="Рисунок 18" descr="Снимок экрана 2026-07-16 115219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3581" y="292626"/>
            <a:ext cx="1493300" cy="1985486"/>
          </a:xfrm>
          <a:prstGeom prst="rect">
            <a:avLst/>
          </a:prstGeom>
        </p:spPr>
      </p:pic>
      <p:pic>
        <p:nvPicPr>
          <p:cNvPr id="20" name="Рисунок 19" descr="WhatsApp Image 2023-12-24 at 19.33.08.jpe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44418" y="2738132"/>
            <a:ext cx="2402270" cy="180503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1253207"/>
            <a:ext cx="1038299" cy="227335"/>
          </a:xfrm>
          <a:prstGeom prst="roundRect">
            <a:avLst>
              <a:gd name="adj" fmla="val 22113"/>
            </a:avLst>
          </a:prstGeom>
          <a:solidFill>
            <a:srgbClr val="F0D4F7"/>
          </a:solidFill>
          <a:ln/>
        </p:spPr>
      </p:sp>
      <p:sp>
        <p:nvSpPr>
          <p:cNvPr id="3" name="Text 1"/>
          <p:cNvSpPr/>
          <p:nvPr/>
        </p:nvSpPr>
        <p:spPr>
          <a:xfrm>
            <a:off x="613321" y="1298079"/>
            <a:ext cx="1316013" cy="137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НАПРАВЛЕНИЕ 3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23577" y="1540371"/>
            <a:ext cx="5135166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STEM-элементы в дошкольном образовании</a:t>
            </a:r>
            <a:endParaRPr lang="en-US" sz="2750" dirty="0"/>
          </a:p>
        </p:txBody>
      </p:sp>
      <p:sp>
        <p:nvSpPr>
          <p:cNvPr id="5" name="Text 3"/>
          <p:cNvSpPr/>
          <p:nvPr/>
        </p:nvSpPr>
        <p:spPr>
          <a:xfrm>
            <a:off x="523577" y="2569964"/>
            <a:ext cx="5135166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Дети знакомятся с основами конструирования, инженерного мышления, экспериментирования и робототехники.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523577" y="3183359"/>
            <a:ext cx="5135166" cy="8227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Строительство мостов из конструктора</a:t>
            </a:r>
            <a:endParaRPr lang="en-US" sz="1150" dirty="0"/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Исследование свойств воды, песка, воздуха</a:t>
            </a:r>
            <a:endParaRPr lang="en-US" sz="1150" dirty="0"/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Создание простых моделей</a:t>
            </a:r>
            <a:endParaRPr lang="en-US" sz="1150" dirty="0"/>
          </a:p>
        </p:txBody>
      </p:sp>
      <p:pic>
        <p:nvPicPr>
          <p:cNvPr id="9" name="Рисунок 8" descr="WhatsApp Image 2025-11-12 at 14.09.38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375" y="210509"/>
            <a:ext cx="2464714" cy="1848535"/>
          </a:xfrm>
          <a:prstGeom prst="rect">
            <a:avLst/>
          </a:prstGeom>
        </p:spPr>
      </p:pic>
      <p:pic>
        <p:nvPicPr>
          <p:cNvPr id="10" name="Рисунок 9" descr="WhatsApp Image 2025-11-12 at 15.14.29 (2)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4335" y="2420392"/>
            <a:ext cx="2613520" cy="1960140"/>
          </a:xfrm>
          <a:prstGeom prst="rect">
            <a:avLst/>
          </a:prstGeom>
        </p:spPr>
      </p:pic>
      <p:pic>
        <p:nvPicPr>
          <p:cNvPr id="11" name="Рисунок 10" descr="WhatsApp Image 2025-12-08 at 13.41.34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5705" y="210509"/>
            <a:ext cx="2223864" cy="166789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766911"/>
            <a:ext cx="1038299" cy="227335"/>
          </a:xfrm>
          <a:prstGeom prst="roundRect">
            <a:avLst>
              <a:gd name="adj" fmla="val 22113"/>
            </a:avLst>
          </a:prstGeom>
          <a:solidFill>
            <a:srgbClr val="F0D4F7"/>
          </a:solidFill>
          <a:ln/>
        </p:spPr>
      </p:sp>
      <p:sp>
        <p:nvSpPr>
          <p:cNvPr id="3" name="Text 1"/>
          <p:cNvSpPr/>
          <p:nvPr/>
        </p:nvSpPr>
        <p:spPr>
          <a:xfrm>
            <a:off x="613321" y="811783"/>
            <a:ext cx="1316013" cy="137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НАПРАВЛЕНИЕ 4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23577" y="1054075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Проектная деятельность</a:t>
            </a:r>
            <a:endParaRPr lang="en-US" sz="2750" dirty="0"/>
          </a:p>
        </p:txBody>
      </p:sp>
      <p:sp>
        <p:nvSpPr>
          <p:cNvPr id="5" name="Text 3"/>
          <p:cNvSpPr/>
          <p:nvPr/>
        </p:nvSpPr>
        <p:spPr>
          <a:xfrm>
            <a:off x="523577" y="1718444"/>
            <a:ext cx="855404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 течение года реализуются мини-проекты: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523577" y="2126084"/>
            <a:ext cx="2599209" cy="777180"/>
          </a:xfrm>
          <a:prstGeom prst="roundRect">
            <a:avLst>
              <a:gd name="adj" fmla="val 8085"/>
            </a:avLst>
          </a:prstGeom>
          <a:solidFill>
            <a:srgbClr val="FFFFFF">
              <a:alpha val="95000"/>
            </a:srgbClr>
          </a:solidFill>
          <a:ln w="19050">
            <a:solidFill>
              <a:srgbClr val="D6BAD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92200" y="2294706"/>
            <a:ext cx="2261964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«Моя семья»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3272358" y="2126084"/>
            <a:ext cx="2599209" cy="777180"/>
          </a:xfrm>
          <a:prstGeom prst="roundRect">
            <a:avLst>
              <a:gd name="adj" fmla="val 8085"/>
            </a:avLst>
          </a:prstGeom>
          <a:solidFill>
            <a:srgbClr val="FFFFFF">
              <a:alpha val="95000"/>
            </a:srgbClr>
          </a:solidFill>
          <a:ln w="19050">
            <a:solidFill>
              <a:srgbClr val="D6BAD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40981" y="2294706"/>
            <a:ext cx="2261964" cy="439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«Профессии наших родителей»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021139" y="2126084"/>
            <a:ext cx="2599283" cy="777180"/>
          </a:xfrm>
          <a:prstGeom prst="roundRect">
            <a:avLst>
              <a:gd name="adj" fmla="val 8085"/>
            </a:avLst>
          </a:prstGeom>
          <a:solidFill>
            <a:srgbClr val="FFFFFF">
              <a:alpha val="95000"/>
            </a:srgbClr>
          </a:solidFill>
          <a:ln w="19050">
            <a:solidFill>
              <a:srgbClr val="D6BAD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89762" y="2294706"/>
            <a:ext cx="226203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«Огород на окне»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23577" y="3052837"/>
            <a:ext cx="3973637" cy="557213"/>
          </a:xfrm>
          <a:prstGeom prst="roundRect">
            <a:avLst>
              <a:gd name="adj" fmla="val 11277"/>
            </a:avLst>
          </a:prstGeom>
          <a:solidFill>
            <a:srgbClr val="FFFFFF">
              <a:alpha val="95000"/>
            </a:srgbClr>
          </a:solidFill>
          <a:ln w="19050">
            <a:solidFill>
              <a:srgbClr val="D6BAD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92200" y="3221459"/>
            <a:ext cx="363639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«Эколята – друзья природы»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4646786" y="3052837"/>
            <a:ext cx="3973637" cy="557213"/>
          </a:xfrm>
          <a:prstGeom prst="roundRect">
            <a:avLst>
              <a:gd name="adj" fmla="val 11277"/>
            </a:avLst>
          </a:prstGeom>
          <a:solidFill>
            <a:srgbClr val="FFFFFF">
              <a:alpha val="95000"/>
            </a:srgbClr>
          </a:solidFill>
          <a:ln w="19050">
            <a:solidFill>
              <a:srgbClr val="D6BAD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815408" y="3221459"/>
            <a:ext cx="363639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«Моя Родина – Казахстан»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23577" y="3778300"/>
            <a:ext cx="8096845" cy="598289"/>
          </a:xfrm>
          <a:prstGeom prst="roundRect">
            <a:avLst>
              <a:gd name="adj" fmla="val 10503"/>
            </a:avLst>
          </a:prstGeom>
          <a:solidFill>
            <a:srgbClr val="B6FCB8"/>
          </a:solidFill>
          <a:ln/>
        </p:spPr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150" y="3996258"/>
            <a:ext cx="187003" cy="149572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1009724" y="3965228"/>
            <a:ext cx="7918326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Результат:</a:t>
            </a:r>
            <a:r>
              <a:rPr lang="en-US" sz="11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развивается исследовательская деятельность и самостоятельность детей.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3489945" y="673596"/>
            <a:ext cx="1038299" cy="227335"/>
          </a:xfrm>
          <a:prstGeom prst="roundRect">
            <a:avLst>
              <a:gd name="adj" fmla="val 22113"/>
            </a:avLst>
          </a:prstGeom>
          <a:solidFill>
            <a:srgbClr val="F0D4F7"/>
          </a:solidFill>
          <a:ln/>
        </p:spPr>
      </p:sp>
      <p:sp>
        <p:nvSpPr>
          <p:cNvPr id="4" name="Text 1"/>
          <p:cNvSpPr/>
          <p:nvPr/>
        </p:nvSpPr>
        <p:spPr>
          <a:xfrm>
            <a:off x="3579688" y="718468"/>
            <a:ext cx="1316013" cy="137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НАПРАВЛЕНИЕ 5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3489945" y="960760"/>
            <a:ext cx="5135166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Здоровьесберегающие технологии</a:t>
            </a:r>
            <a:endParaRPr lang="en-US" sz="2750" dirty="0"/>
          </a:p>
        </p:txBody>
      </p:sp>
      <p:sp>
        <p:nvSpPr>
          <p:cNvPr id="6" name="Text 3"/>
          <p:cNvSpPr/>
          <p:nvPr/>
        </p:nvSpPr>
        <p:spPr>
          <a:xfrm>
            <a:off x="3489945" y="1990353"/>
            <a:ext cx="5592366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Ежедневно используются: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3489945" y="2364358"/>
            <a:ext cx="5135166" cy="11144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Утренняя и дыхательная гимнастика</a:t>
            </a:r>
            <a:endParaRPr lang="en-US" sz="1150" dirty="0"/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Пальчиковая гимнастика и нейроигры</a:t>
            </a:r>
            <a:endParaRPr lang="en-US" sz="1150" dirty="0"/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Массажные дорожки</a:t>
            </a:r>
            <a:endParaRPr lang="en-US" sz="1150" dirty="0"/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Динамические паузы и подвижные игры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489945" y="3647108"/>
            <a:ext cx="5135166" cy="822722"/>
          </a:xfrm>
          <a:prstGeom prst="roundRect">
            <a:avLst>
              <a:gd name="adj" fmla="val 7638"/>
            </a:avLst>
          </a:prstGeom>
          <a:solidFill>
            <a:srgbClr val="B6FCB8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9517" y="3865066"/>
            <a:ext cx="187003" cy="14957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976092" y="3819079"/>
            <a:ext cx="4499446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Результат:</a:t>
            </a:r>
            <a:r>
              <a:rPr lang="en-US" sz="11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укрепление здоровья воспитанников и снижение утомляемости.</a:t>
            </a:r>
            <a:endParaRPr lang="en-US" sz="1150" dirty="0"/>
          </a:p>
        </p:txBody>
      </p:sp>
      <p:pic>
        <p:nvPicPr>
          <p:cNvPr id="11" name="Рисунок 10" descr="Снимок экрана 2026-07-16 12163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963" y="2571749"/>
            <a:ext cx="2842507" cy="1790855"/>
          </a:xfrm>
          <a:prstGeom prst="rect">
            <a:avLst/>
          </a:prstGeom>
        </p:spPr>
      </p:pic>
      <p:pic>
        <p:nvPicPr>
          <p:cNvPr id="12" name="Рисунок 11" descr="Снимок экрана 2026-07-16 121657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411" y="215332"/>
            <a:ext cx="2751059" cy="214902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0D4F7"/>
          </a:solidFill>
          <a:ln/>
        </p:spPr>
      </p:sp>
      <p:sp>
        <p:nvSpPr>
          <p:cNvPr id="4" name="Shape 1"/>
          <p:cNvSpPr/>
          <p:nvPr/>
        </p:nvSpPr>
        <p:spPr>
          <a:xfrm>
            <a:off x="523577" y="509885"/>
            <a:ext cx="1038299" cy="227335"/>
          </a:xfrm>
          <a:prstGeom prst="roundRect">
            <a:avLst>
              <a:gd name="adj" fmla="val 22113"/>
            </a:avLst>
          </a:prstGeom>
          <a:solidFill>
            <a:srgbClr val="F0D4F7"/>
          </a:solidFill>
          <a:ln/>
        </p:spPr>
      </p:sp>
      <p:sp>
        <p:nvSpPr>
          <p:cNvPr id="5" name="Text 2"/>
          <p:cNvSpPr/>
          <p:nvPr/>
        </p:nvSpPr>
        <p:spPr>
          <a:xfrm>
            <a:off x="613321" y="554757"/>
            <a:ext cx="1316013" cy="137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НАПРАВЛЕНИЕ 6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523577" y="797049"/>
            <a:ext cx="4667845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Экологическое воспитание</a:t>
            </a:r>
            <a:endParaRPr lang="en-US" sz="2750" dirty="0"/>
          </a:p>
        </p:txBody>
      </p:sp>
      <p:sp>
        <p:nvSpPr>
          <p:cNvPr id="7" name="Shape 4"/>
          <p:cNvSpPr/>
          <p:nvPr/>
        </p:nvSpPr>
        <p:spPr>
          <a:xfrm>
            <a:off x="523577" y="1901428"/>
            <a:ext cx="2259137" cy="1317129"/>
          </a:xfrm>
          <a:prstGeom prst="roundRect">
            <a:avLst>
              <a:gd name="adj" fmla="val 4771"/>
            </a:avLst>
          </a:prstGeom>
          <a:solidFill>
            <a:srgbClr val="F0D4F7"/>
          </a:solidFill>
          <a:ln w="4763">
            <a:solidFill>
              <a:srgbClr val="D6BA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77912" y="2055763"/>
            <a:ext cx="1950467" cy="439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Экологические акции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77912" y="2585442"/>
            <a:ext cx="1950467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Исследовательские прогулки на природе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2932286" y="1901428"/>
            <a:ext cx="2259137" cy="1317129"/>
          </a:xfrm>
          <a:prstGeom prst="roundRect">
            <a:avLst>
              <a:gd name="adj" fmla="val 4771"/>
            </a:avLst>
          </a:prstGeom>
          <a:solidFill>
            <a:srgbClr val="F0D4F7"/>
          </a:solidFill>
          <a:ln w="4763">
            <a:solidFill>
              <a:srgbClr val="D6BA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086621" y="2055763"/>
            <a:ext cx="1950467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Посадка и уход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3086621" y="2365474"/>
            <a:ext cx="1950467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Цветы и растения в детском саду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23577" y="3368129"/>
            <a:ext cx="4667845" cy="857771"/>
          </a:xfrm>
          <a:prstGeom prst="roundRect">
            <a:avLst>
              <a:gd name="adj" fmla="val 7326"/>
            </a:avLst>
          </a:prstGeom>
          <a:solidFill>
            <a:srgbClr val="F0D4F7"/>
          </a:solidFill>
          <a:ln w="4763">
            <a:solidFill>
              <a:srgbClr val="D6BAD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77912" y="3522464"/>
            <a:ext cx="435917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Раздельный сбор отходов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77912" y="3832175"/>
            <a:ext cx="4359176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Формирование экологической культуры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523577" y="4394150"/>
            <a:ext cx="512504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Наши проекты: </a:t>
            </a:r>
            <a:r>
              <a:rPr lang="en-US" sz="11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«Зеленый двор»</a:t>
            </a: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</a:t>
            </a:r>
            <a:r>
              <a:rPr lang="en-US" sz="11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«Посади дерево»</a:t>
            </a: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</a:t>
            </a:r>
            <a:r>
              <a:rPr lang="en-US" sz="11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«Эко-десант»</a:t>
            </a: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150" dirty="0"/>
          </a:p>
        </p:txBody>
      </p:sp>
      <p:pic>
        <p:nvPicPr>
          <p:cNvPr id="17" name="Рисунок 16" descr="Снимок экрана 2026-07-16 1224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8003" y="134592"/>
            <a:ext cx="2722086" cy="2526004"/>
          </a:xfrm>
          <a:prstGeom prst="rect">
            <a:avLst/>
          </a:prstGeom>
        </p:spPr>
      </p:pic>
      <p:pic>
        <p:nvPicPr>
          <p:cNvPr id="18" name="Рисунок 17" descr="Снимок экрана 2026-07-16 12235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8003" y="2844254"/>
            <a:ext cx="2722086" cy="211533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379</Words>
  <Application>Microsoft Office PowerPoint</Application>
  <PresentationFormat>Экран (16:9)</PresentationFormat>
  <Paragraphs>93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Source Serif 4 SemiBold</vt:lpstr>
      <vt:lpstr>Calibri</vt:lpstr>
      <vt:lpstr>Source Sans 3</vt:lpstr>
      <vt:lpstr>Twemoji Mozilla</vt:lpstr>
      <vt:lpstr>Source Sans 3 Bold</vt:lpstr>
      <vt:lpstr>Source Serif 4 Light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10</cp:revision>
  <dcterms:created xsi:type="dcterms:W3CDTF">2026-07-16T06:26:52Z</dcterms:created>
  <dcterms:modified xsi:type="dcterms:W3CDTF">2026-07-16T07:56:23Z</dcterms:modified>
</cp:coreProperties>
</file>